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Marcellus"/>
      <p:regular r:id="rId10"/>
    </p:embeddedFon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793790" y="2611874"/>
            <a:ext cx="2056924" cy="371832"/>
          </a:xfrm>
          <a:prstGeom prst="roundRect">
            <a:avLst>
              <a:gd fmla="val 20497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8"/>
          <p:cNvSpPr/>
          <p:nvPr/>
        </p:nvSpPr>
        <p:spPr>
          <a:xfrm>
            <a:off x="929878" y="2679859"/>
            <a:ext cx="1784747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MODULE 23 RECAP</a:t>
            </a:r>
            <a:endParaRPr b="0" i="0" sz="1400" u="none" cap="none" strike="noStrike"/>
          </a:p>
        </p:txBody>
      </p:sp>
      <p:sp>
        <p:nvSpPr>
          <p:cNvPr id="34" name="Google Shape;34;p8"/>
          <p:cNvSpPr/>
          <p:nvPr/>
        </p:nvSpPr>
        <p:spPr>
          <a:xfrm>
            <a:off x="793790" y="3074432"/>
            <a:ext cx="7556421" cy="2543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We Learned: Finding Structure Without Labels</a:t>
            </a:r>
            <a:endParaRPr b="0" i="0" sz="5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93790" y="1952387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Module 23 introduced us to the world of unsupervised learning, where we discover hidden patterns without pre-labeled data. This fundamental shift opens new possibilities for organizing and understanding complex datasets.</a:t>
            </a:r>
            <a:endParaRPr b="0" i="0" sz="1750" u="none" cap="none" strike="noStrike"/>
          </a:p>
        </p:txBody>
      </p:sp>
      <p:sp>
        <p:nvSpPr>
          <p:cNvPr id="41" name="Google Shape;41;p9"/>
          <p:cNvSpPr/>
          <p:nvPr/>
        </p:nvSpPr>
        <p:spPr>
          <a:xfrm>
            <a:off x="793790" y="2797135"/>
            <a:ext cx="4196358" cy="2238494"/>
          </a:xfrm>
          <a:prstGeom prst="roundRect">
            <a:avLst>
              <a:gd fmla="val 4256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1043464" y="3046809"/>
            <a:ext cx="3606522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Clustering Fundamentals</a:t>
            </a:r>
            <a:endParaRPr b="0" i="0" sz="255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1043464" y="3606760"/>
            <a:ext cx="369701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Learned what clustering means and how it fundamentally differs from supervised learning approaches</a:t>
            </a:r>
            <a:endParaRPr b="0" i="0" sz="1750" u="none" cap="none" strike="noStrike"/>
          </a:p>
        </p:txBody>
      </p:sp>
      <p:sp>
        <p:nvSpPr>
          <p:cNvPr id="44" name="Google Shape;44;p9"/>
          <p:cNvSpPr/>
          <p:nvPr/>
        </p:nvSpPr>
        <p:spPr>
          <a:xfrm>
            <a:off x="5216962" y="2797135"/>
            <a:ext cx="4196358" cy="2238494"/>
          </a:xfrm>
          <a:prstGeom prst="roundRect">
            <a:avLst>
              <a:gd fmla="val 4256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/>
          <p:nvPr/>
        </p:nvSpPr>
        <p:spPr>
          <a:xfrm>
            <a:off x="5466636" y="304680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K-Means Algorithm</a:t>
            </a:r>
            <a:endParaRPr b="0" i="0" sz="2550" u="none" cap="none" strike="noStrike"/>
          </a:p>
        </p:txBody>
      </p:sp>
      <p:sp>
        <p:nvSpPr>
          <p:cNvPr id="46" name="Google Shape;46;p9"/>
          <p:cNvSpPr/>
          <p:nvPr/>
        </p:nvSpPr>
        <p:spPr>
          <a:xfrm>
            <a:off x="5466636" y="3606760"/>
            <a:ext cx="369701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Explored why K-Means stands as one of the most widely-used clustering methods in data science</a:t>
            </a:r>
            <a:endParaRPr b="0" i="0" sz="1750" u="none" cap="none" strike="noStrike"/>
          </a:p>
        </p:txBody>
      </p:sp>
      <p:sp>
        <p:nvSpPr>
          <p:cNvPr id="47" name="Google Shape;47;p9"/>
          <p:cNvSpPr/>
          <p:nvPr/>
        </p:nvSpPr>
        <p:spPr>
          <a:xfrm>
            <a:off x="9640133" y="2797135"/>
            <a:ext cx="4196358" cy="2238494"/>
          </a:xfrm>
          <a:prstGeom prst="roundRect">
            <a:avLst>
              <a:gd fmla="val 4256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9889808" y="304680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Core Mechanism</a:t>
            </a:r>
            <a:endParaRPr b="0" i="0" sz="2550" u="none" cap="none" strike="noStrike"/>
          </a:p>
        </p:txBody>
      </p:sp>
      <p:sp>
        <p:nvSpPr>
          <p:cNvPr id="49" name="Google Shape;49;p9"/>
          <p:cNvSpPr/>
          <p:nvPr/>
        </p:nvSpPr>
        <p:spPr>
          <a:xfrm>
            <a:off x="9889808" y="3606760"/>
            <a:ext cx="369701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Understood how K-Means organizes data using distance calculations and centroids rather than labels</a:t>
            </a:r>
            <a:endParaRPr b="0" i="0" sz="17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793790" y="5290780"/>
            <a:ext cx="13042821" cy="1190506"/>
          </a:xfrm>
          <a:prstGeom prst="roundRect">
            <a:avLst>
              <a:gd fmla="val 8002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5604391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/>
          <p:nvPr/>
        </p:nvSpPr>
        <p:spPr>
          <a:xfrm>
            <a:off x="1530906" y="5574268"/>
            <a:ext cx="1207889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Insight: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K-Means doesn't predict outcomes—it discovers natural groupings based on similarity patterns within your data.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81633" y="535543"/>
            <a:ext cx="7544395" cy="727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00"/>
              <a:buFont typeface="Marcellus"/>
              <a:buNone/>
            </a:pPr>
            <a:r>
              <a:rPr b="0" i="0" lang="en-US" sz="44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How K-Means Actually Works</a:t>
            </a:r>
            <a:endParaRPr b="0" i="0" sz="4400" u="none" cap="none" strike="noStrike"/>
          </a:p>
        </p:txBody>
      </p:sp>
      <p:sp>
        <p:nvSpPr>
          <p:cNvPr id="59" name="Google Shape;59;p10"/>
          <p:cNvSpPr/>
          <p:nvPr/>
        </p:nvSpPr>
        <p:spPr>
          <a:xfrm>
            <a:off x="681633" y="1652826"/>
            <a:ext cx="13267134" cy="50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algorithm's step-by-step process reveals both its elegance and its sensitivity to initial choices. Each iteration brings us closer to stable, meaningful clusters.</a:t>
            </a:r>
            <a:endParaRPr b="0" i="0" sz="150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681616" y="2378150"/>
            <a:ext cx="406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arcellus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50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681633" y="2695932"/>
            <a:ext cx="4292560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681633" y="2838926"/>
            <a:ext cx="279963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Choose k</a:t>
            </a:r>
            <a:endParaRPr b="0" i="0" sz="2200" u="none" cap="none" strike="noStrike"/>
          </a:p>
        </p:txBody>
      </p:sp>
      <p:sp>
        <p:nvSpPr>
          <p:cNvPr id="63" name="Google Shape;63;p10"/>
          <p:cNvSpPr/>
          <p:nvPr/>
        </p:nvSpPr>
        <p:spPr>
          <a:xfrm>
            <a:off x="681633" y="3319582"/>
            <a:ext cx="4292560" cy="50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Determine the number of clusters you want to identify in your dataset</a:t>
            </a:r>
            <a:endParaRPr b="0" i="0" sz="1500" u="none" cap="none" strike="noStrike"/>
          </a:p>
        </p:txBody>
      </p:sp>
      <p:sp>
        <p:nvSpPr>
          <p:cNvPr id="64" name="Google Shape;64;p10"/>
          <p:cNvSpPr/>
          <p:nvPr/>
        </p:nvSpPr>
        <p:spPr>
          <a:xfrm>
            <a:off x="5168834" y="2378150"/>
            <a:ext cx="457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arcellus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500" u="none" cap="none" strike="noStrike"/>
          </a:p>
        </p:txBody>
      </p:sp>
      <p:sp>
        <p:nvSpPr>
          <p:cNvPr id="65" name="Google Shape;65;p10"/>
          <p:cNvSpPr/>
          <p:nvPr/>
        </p:nvSpPr>
        <p:spPr>
          <a:xfrm>
            <a:off x="5168860" y="2695932"/>
            <a:ext cx="4292560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168860" y="2838926"/>
            <a:ext cx="279963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Initialize Centroids</a:t>
            </a:r>
            <a:endParaRPr b="0" i="0" sz="2200" u="none" cap="none" strike="noStrike"/>
          </a:p>
        </p:txBody>
      </p:sp>
      <p:sp>
        <p:nvSpPr>
          <p:cNvPr id="67" name="Google Shape;67;p10"/>
          <p:cNvSpPr/>
          <p:nvPr/>
        </p:nvSpPr>
        <p:spPr>
          <a:xfrm>
            <a:off x="5168860" y="3319582"/>
            <a:ext cx="4292560" cy="50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k-means++ for intelligent starting positions that improve convergence</a:t>
            </a:r>
            <a:endParaRPr b="0" i="0" sz="1500" u="none" cap="none" strike="noStrike"/>
          </a:p>
        </p:txBody>
      </p:sp>
      <p:sp>
        <p:nvSpPr>
          <p:cNvPr id="68" name="Google Shape;68;p10"/>
          <p:cNvSpPr/>
          <p:nvPr/>
        </p:nvSpPr>
        <p:spPr>
          <a:xfrm>
            <a:off x="9656109" y="2378150"/>
            <a:ext cx="406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arcellus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500" u="none" cap="none" strike="noStrike"/>
          </a:p>
        </p:txBody>
      </p:sp>
      <p:sp>
        <p:nvSpPr>
          <p:cNvPr id="69" name="Google Shape;69;p10"/>
          <p:cNvSpPr/>
          <p:nvPr/>
        </p:nvSpPr>
        <p:spPr>
          <a:xfrm>
            <a:off x="9656088" y="2695932"/>
            <a:ext cx="4292560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9656088" y="2838926"/>
            <a:ext cx="279963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Assign Points</a:t>
            </a:r>
            <a:endParaRPr b="0" i="0" sz="2200" u="none" cap="none" strike="noStrike"/>
          </a:p>
        </p:txBody>
      </p:sp>
      <p:sp>
        <p:nvSpPr>
          <p:cNvPr id="71" name="Google Shape;71;p10"/>
          <p:cNvSpPr/>
          <p:nvPr/>
        </p:nvSpPr>
        <p:spPr>
          <a:xfrm>
            <a:off x="9656088" y="3319582"/>
            <a:ext cx="4292560" cy="50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Each data point joins the cluster with the nearest centroid based on distance</a:t>
            </a:r>
            <a:endParaRPr b="0" i="0" sz="1500" u="none" cap="none" strike="noStrike"/>
          </a:p>
        </p:txBody>
      </p:sp>
      <p:sp>
        <p:nvSpPr>
          <p:cNvPr id="72" name="Google Shape;72;p10"/>
          <p:cNvSpPr/>
          <p:nvPr/>
        </p:nvSpPr>
        <p:spPr>
          <a:xfrm>
            <a:off x="681618" y="4166475"/>
            <a:ext cx="406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arcellus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500" u="none" cap="none" strike="noStrike"/>
          </a:p>
        </p:txBody>
      </p:sp>
      <p:sp>
        <p:nvSpPr>
          <p:cNvPr id="73" name="Google Shape;73;p10"/>
          <p:cNvSpPr/>
          <p:nvPr/>
        </p:nvSpPr>
        <p:spPr>
          <a:xfrm>
            <a:off x="681633" y="4484251"/>
            <a:ext cx="653617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681633" y="4627245"/>
            <a:ext cx="279963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Update Centroids</a:t>
            </a:r>
            <a:endParaRPr b="0" i="0" sz="2200" u="none" cap="none" strike="noStrike"/>
          </a:p>
        </p:txBody>
      </p:sp>
      <p:sp>
        <p:nvSpPr>
          <p:cNvPr id="75" name="Google Shape;75;p10"/>
          <p:cNvSpPr/>
          <p:nvPr/>
        </p:nvSpPr>
        <p:spPr>
          <a:xfrm>
            <a:off x="681633" y="5107900"/>
            <a:ext cx="6536174" cy="50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Recalculate centroid positions using the mean of all assigned points</a:t>
            </a:r>
            <a:endParaRPr b="0" i="0" sz="1500" u="none" cap="none" strike="noStrike"/>
          </a:p>
        </p:txBody>
      </p:sp>
      <p:sp>
        <p:nvSpPr>
          <p:cNvPr id="76" name="Google Shape;76;p10"/>
          <p:cNvSpPr/>
          <p:nvPr/>
        </p:nvSpPr>
        <p:spPr>
          <a:xfrm>
            <a:off x="7412476" y="4166475"/>
            <a:ext cx="406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arcellus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05</a:t>
            </a:r>
            <a:endParaRPr b="0" i="0" sz="1500" u="none" cap="none" strike="noStrike"/>
          </a:p>
        </p:txBody>
      </p:sp>
      <p:sp>
        <p:nvSpPr>
          <p:cNvPr id="77" name="Google Shape;77;p10"/>
          <p:cNvSpPr/>
          <p:nvPr/>
        </p:nvSpPr>
        <p:spPr>
          <a:xfrm>
            <a:off x="7412474" y="4484251"/>
            <a:ext cx="653617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7412474" y="4627245"/>
            <a:ext cx="296346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Iterate to Convergence</a:t>
            </a:r>
            <a:endParaRPr b="0" i="0" sz="2200" u="none" cap="none" strike="noStrike"/>
          </a:p>
        </p:txBody>
      </p:sp>
      <p:sp>
        <p:nvSpPr>
          <p:cNvPr id="79" name="Google Shape;79;p10"/>
          <p:cNvSpPr/>
          <p:nvPr/>
        </p:nvSpPr>
        <p:spPr>
          <a:xfrm>
            <a:off x="7412474" y="5107900"/>
            <a:ext cx="6536174" cy="50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Repeat assignment and update steps until cluster assignments stabilize</a:t>
            </a:r>
            <a:endParaRPr b="0" i="0" sz="1500" u="none" cap="none" strike="noStrike"/>
          </a:p>
        </p:txBody>
      </p:sp>
      <p:sp>
        <p:nvSpPr>
          <p:cNvPr id="80" name="Google Shape;80;p10"/>
          <p:cNvSpPr/>
          <p:nvPr/>
        </p:nvSpPr>
        <p:spPr>
          <a:xfrm>
            <a:off x="681633" y="6173867"/>
            <a:ext cx="279963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We Observed</a:t>
            </a:r>
            <a:endParaRPr b="0" i="0" sz="2200" u="none" cap="none" strike="noStrike"/>
          </a:p>
        </p:txBody>
      </p:sp>
      <p:sp>
        <p:nvSpPr>
          <p:cNvPr id="81" name="Google Shape;81;p10"/>
          <p:cNvSpPr/>
          <p:nvPr/>
        </p:nvSpPr>
        <p:spPr>
          <a:xfrm>
            <a:off x="681633" y="6732389"/>
            <a:ext cx="6396037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Centroids migrate toward dense regions</a:t>
            </a:r>
            <a:endParaRPr b="0" i="0" sz="1500" u="none" cap="none" strike="noStrike"/>
          </a:p>
        </p:txBody>
      </p:sp>
      <p:sp>
        <p:nvSpPr>
          <p:cNvPr id="82" name="Google Shape;82;p10"/>
          <p:cNvSpPr/>
          <p:nvPr/>
        </p:nvSpPr>
        <p:spPr>
          <a:xfrm>
            <a:off x="681633" y="7053620"/>
            <a:ext cx="6396037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Assignments stabilize as centroids settle</a:t>
            </a:r>
            <a:endParaRPr b="0" i="0" sz="1500" u="none" cap="none" strike="noStrike"/>
          </a:p>
        </p:txBody>
      </p:sp>
      <p:sp>
        <p:nvSpPr>
          <p:cNvPr id="83" name="Google Shape;83;p10"/>
          <p:cNvSpPr/>
          <p:nvPr/>
        </p:nvSpPr>
        <p:spPr>
          <a:xfrm>
            <a:off x="681633" y="7374850"/>
            <a:ext cx="6396037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Simple logic produces complex patterns</a:t>
            </a:r>
            <a:endParaRPr b="0" i="0" sz="1500" u="none" cap="none" strike="noStrike"/>
          </a:p>
        </p:txBody>
      </p:sp>
      <p:sp>
        <p:nvSpPr>
          <p:cNvPr id="84" name="Google Shape;84;p10"/>
          <p:cNvSpPr/>
          <p:nvPr/>
        </p:nvSpPr>
        <p:spPr>
          <a:xfrm>
            <a:off x="7560350" y="6173867"/>
            <a:ext cx="2799636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Critical Insight</a:t>
            </a:r>
            <a:endParaRPr b="0" i="0" sz="2200" u="none" cap="none" strike="noStrike"/>
          </a:p>
        </p:txBody>
      </p:sp>
      <p:sp>
        <p:nvSpPr>
          <p:cNvPr id="85" name="Google Shape;85;p10"/>
          <p:cNvSpPr/>
          <p:nvPr/>
        </p:nvSpPr>
        <p:spPr>
          <a:xfrm>
            <a:off x="7560350" y="6732389"/>
            <a:ext cx="6396037" cy="759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algorithm is mathematically straightforward, yet highly sensitive to our initial decisions and parameter choices. Small changes can yield different results.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793790" y="749856"/>
            <a:ext cx="1172908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Choosing k and Practical Considerations</a:t>
            </a:r>
            <a:endParaRPr b="0" i="0" sz="5100" u="none" cap="none" strike="noStrike"/>
          </a:p>
        </p:txBody>
      </p:sp>
      <p:sp>
        <p:nvSpPr>
          <p:cNvPr id="92" name="Google Shape;92;p11"/>
          <p:cNvSpPr/>
          <p:nvPr/>
        </p:nvSpPr>
        <p:spPr>
          <a:xfrm>
            <a:off x="793790" y="2051209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K-Means requires thoughtful preparation and evaluation. Success depends on understanding both its requirements and its limitations.</a:t>
            </a:r>
            <a:endParaRPr b="0" i="0" sz="1750" u="none" cap="none" strike="noStrike"/>
          </a:p>
        </p:txBody>
      </p:sp>
      <p:sp>
        <p:nvSpPr>
          <p:cNvPr id="93" name="Google Shape;93;p11"/>
          <p:cNvSpPr/>
          <p:nvPr/>
        </p:nvSpPr>
        <p:spPr>
          <a:xfrm>
            <a:off x="793790" y="2895957"/>
            <a:ext cx="4196358" cy="3138130"/>
          </a:xfrm>
          <a:prstGeom prst="roundRect">
            <a:avLst>
              <a:gd fmla="val 4662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763310" y="2895957"/>
            <a:ext cx="121920" cy="3138130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1142524" y="315325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Scaling is Mandatory</a:t>
            </a:r>
            <a:endParaRPr b="0" i="0" sz="2550" u="none" cap="none" strike="noStrike"/>
          </a:p>
        </p:txBody>
      </p:sp>
      <p:sp>
        <p:nvSpPr>
          <p:cNvPr id="96" name="Google Shape;96;p11"/>
          <p:cNvSpPr/>
          <p:nvPr/>
        </p:nvSpPr>
        <p:spPr>
          <a:xfrm>
            <a:off x="1142524" y="3713202"/>
            <a:ext cx="3590330" cy="2063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K-Means relies on distance calculations, making feature scaling essential. Without standardization, features with larger ranges dominate the clustering process, distorting results.</a:t>
            </a:r>
            <a:endParaRPr b="0" i="0" sz="1750" u="none" cap="none" strike="noStrike"/>
          </a:p>
        </p:txBody>
      </p:sp>
      <p:sp>
        <p:nvSpPr>
          <p:cNvPr id="97" name="Google Shape;97;p11"/>
          <p:cNvSpPr/>
          <p:nvPr/>
        </p:nvSpPr>
        <p:spPr>
          <a:xfrm>
            <a:off x="5216962" y="2895957"/>
            <a:ext cx="4196358" cy="3138130"/>
          </a:xfrm>
          <a:prstGeom prst="roundRect">
            <a:avLst>
              <a:gd fmla="val 4662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5186482" y="2895957"/>
            <a:ext cx="121920" cy="3138130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5565696" y="315325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Elbow Method</a:t>
            </a:r>
            <a:endParaRPr b="0" i="0" sz="2550" u="none" cap="none" strike="noStrike"/>
          </a:p>
        </p:txBody>
      </p:sp>
      <p:sp>
        <p:nvSpPr>
          <p:cNvPr id="100" name="Google Shape;100;p11"/>
          <p:cNvSpPr/>
          <p:nvPr/>
        </p:nvSpPr>
        <p:spPr>
          <a:xfrm>
            <a:off x="5565696" y="3713202"/>
            <a:ext cx="3590330" cy="2063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This technique plots inertia against different k values, helping identify the optimal number of clusters. Look for the "elbow" where adding clusters yields diminishing returns.</a:t>
            </a:r>
            <a:endParaRPr b="0" i="0" sz="1750" u="none" cap="none" strike="noStrike"/>
          </a:p>
        </p:txBody>
      </p:sp>
      <p:sp>
        <p:nvSpPr>
          <p:cNvPr id="101" name="Google Shape;101;p11"/>
          <p:cNvSpPr/>
          <p:nvPr/>
        </p:nvSpPr>
        <p:spPr>
          <a:xfrm>
            <a:off x="9640133" y="2895957"/>
            <a:ext cx="4196358" cy="3138130"/>
          </a:xfrm>
          <a:prstGeom prst="roundRect">
            <a:avLst>
              <a:gd fmla="val 4662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9609653" y="2895957"/>
            <a:ext cx="121920" cy="3138130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9988868" y="315325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Evaluation Strategies</a:t>
            </a:r>
            <a:endParaRPr b="0" i="0" sz="2550" u="none" cap="none" strike="noStrike"/>
          </a:p>
        </p:txBody>
      </p:sp>
      <p:sp>
        <p:nvSpPr>
          <p:cNvPr id="104" name="Google Shape;104;p11"/>
          <p:cNvSpPr/>
          <p:nvPr/>
        </p:nvSpPr>
        <p:spPr>
          <a:xfrm>
            <a:off x="9988868" y="3713202"/>
            <a:ext cx="3590330" cy="2063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Since we lack true labels, we use indirect metrics: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inertia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(within-cluster sum of squares),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silhouette scores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(cluster separation quality), visualization, and domain expertise.</a:t>
            </a:r>
            <a:endParaRPr b="0" i="0" sz="1750" u="none" cap="none" strike="noStrike"/>
          </a:p>
        </p:txBody>
      </p:sp>
      <p:sp>
        <p:nvSpPr>
          <p:cNvPr id="105" name="Google Shape;105;p11"/>
          <p:cNvSpPr/>
          <p:nvPr/>
        </p:nvSpPr>
        <p:spPr>
          <a:xfrm>
            <a:off x="793790" y="6289238"/>
            <a:ext cx="13042821" cy="1190506"/>
          </a:xfrm>
          <a:prstGeom prst="roundRect">
            <a:avLst>
              <a:gd fmla="val 8002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6602849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1530906" y="6572726"/>
            <a:ext cx="1207889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Remember: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visually appealing cluster plot doesn't guarantee a practically useful model. Always validate results against business objectives and domain knowledge.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504230" y="396240"/>
            <a:ext cx="7474982" cy="5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3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250"/>
              <a:buFont typeface="Marcellus"/>
              <a:buNone/>
            </a:pPr>
            <a:r>
              <a:rPr b="0" i="0" lang="en-US" sz="3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Limitations and Real-World Applications</a:t>
            </a:r>
            <a:endParaRPr b="0" i="0" sz="3250" u="none" cap="none" strike="noStrike"/>
          </a:p>
        </p:txBody>
      </p:sp>
      <p:sp>
        <p:nvSpPr>
          <p:cNvPr id="114" name="Google Shape;114;p12"/>
          <p:cNvSpPr/>
          <p:nvPr/>
        </p:nvSpPr>
        <p:spPr>
          <a:xfrm>
            <a:off x="504230" y="1438870"/>
            <a:ext cx="6738937" cy="1829276"/>
          </a:xfrm>
          <a:prstGeom prst="roundRect">
            <a:avLst>
              <a:gd fmla="val 3999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504230" y="1423630"/>
            <a:ext cx="6738937" cy="60960"/>
          </a:xfrm>
          <a:prstGeom prst="roundRect">
            <a:avLst>
              <a:gd fmla="val 992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3657600" y="1222772"/>
            <a:ext cx="432197" cy="432197"/>
          </a:xfrm>
          <a:prstGeom prst="roundRect">
            <a:avLst>
              <a:gd fmla="val 21157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259" y="1352312"/>
            <a:ext cx="172879" cy="172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2"/>
          <p:cNvSpPr/>
          <p:nvPr/>
        </p:nvSpPr>
        <p:spPr>
          <a:xfrm>
            <a:off x="663535" y="1799034"/>
            <a:ext cx="2576393" cy="323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20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b="0" i="0" lang="en-US" sz="19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Where K-Means Excels</a:t>
            </a:r>
            <a:endParaRPr b="0" i="0" sz="1950" u="none" cap="none" strike="noStrike"/>
          </a:p>
        </p:txBody>
      </p:sp>
      <p:sp>
        <p:nvSpPr>
          <p:cNvPr id="119" name="Google Shape;119;p12"/>
          <p:cNvSpPr/>
          <p:nvPr/>
        </p:nvSpPr>
        <p:spPr>
          <a:xfrm>
            <a:off x="663535" y="2208609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Compact, spherical cluster shapes</a:t>
            </a:r>
            <a:endParaRPr b="0" i="0" sz="1100" u="none" cap="none" strike="noStrike"/>
          </a:p>
        </p:txBody>
      </p:sp>
      <p:sp>
        <p:nvSpPr>
          <p:cNvPr id="120" name="Google Shape;120;p12"/>
          <p:cNvSpPr/>
          <p:nvPr/>
        </p:nvSpPr>
        <p:spPr>
          <a:xfrm>
            <a:off x="663535" y="2446258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Well-separated groups</a:t>
            </a:r>
            <a:endParaRPr b="0" i="0" sz="1100" u="none" cap="none" strike="noStrike"/>
          </a:p>
        </p:txBody>
      </p:sp>
      <p:sp>
        <p:nvSpPr>
          <p:cNvPr id="121" name="Google Shape;121;p12"/>
          <p:cNvSpPr/>
          <p:nvPr/>
        </p:nvSpPr>
        <p:spPr>
          <a:xfrm>
            <a:off x="663535" y="2683907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Large datasets requiring speed</a:t>
            </a:r>
            <a:endParaRPr b="0" i="0" sz="1100" u="none" cap="none" strike="noStrike"/>
          </a:p>
        </p:txBody>
      </p:sp>
      <p:sp>
        <p:nvSpPr>
          <p:cNvPr id="122" name="Google Shape;122;p12"/>
          <p:cNvSpPr/>
          <p:nvPr/>
        </p:nvSpPr>
        <p:spPr>
          <a:xfrm>
            <a:off x="663535" y="2921556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Clear distance-based patterns</a:t>
            </a:r>
            <a:endParaRPr b="0" i="0" sz="1100" u="none" cap="none" strike="noStrike"/>
          </a:p>
        </p:txBody>
      </p:sp>
      <p:sp>
        <p:nvSpPr>
          <p:cNvPr id="123" name="Google Shape;123;p12"/>
          <p:cNvSpPr/>
          <p:nvPr/>
        </p:nvSpPr>
        <p:spPr>
          <a:xfrm>
            <a:off x="7387233" y="1438870"/>
            <a:ext cx="6738937" cy="1829276"/>
          </a:xfrm>
          <a:prstGeom prst="roundRect">
            <a:avLst>
              <a:gd fmla="val 3999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7387233" y="1423630"/>
            <a:ext cx="6738937" cy="60960"/>
          </a:xfrm>
          <a:prstGeom prst="roundRect">
            <a:avLst>
              <a:gd fmla="val 992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2"/>
          <p:cNvSpPr/>
          <p:nvPr/>
        </p:nvSpPr>
        <p:spPr>
          <a:xfrm>
            <a:off x="10540603" y="1222772"/>
            <a:ext cx="432197" cy="432197"/>
          </a:xfrm>
          <a:prstGeom prst="roundRect">
            <a:avLst>
              <a:gd fmla="val 21157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0262" y="1352312"/>
            <a:ext cx="172879" cy="172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2"/>
          <p:cNvSpPr/>
          <p:nvPr/>
        </p:nvSpPr>
        <p:spPr>
          <a:xfrm>
            <a:off x="7546538" y="1799034"/>
            <a:ext cx="2485549" cy="323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20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b="0" i="0" lang="en-US" sz="19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Where It Struggles</a:t>
            </a:r>
            <a:endParaRPr b="0" i="0" sz="1950" u="none" cap="none" strike="noStrike"/>
          </a:p>
        </p:txBody>
      </p:sp>
      <p:sp>
        <p:nvSpPr>
          <p:cNvPr id="128" name="Google Shape;128;p12"/>
          <p:cNvSpPr/>
          <p:nvPr/>
        </p:nvSpPr>
        <p:spPr>
          <a:xfrm>
            <a:off x="7546538" y="2208609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Outliers and noise points</a:t>
            </a:r>
            <a:endParaRPr b="0" i="0" sz="1100" u="none" cap="none" strike="noStrike"/>
          </a:p>
        </p:txBody>
      </p:sp>
      <p:sp>
        <p:nvSpPr>
          <p:cNvPr id="129" name="Google Shape;129;p12"/>
          <p:cNvSpPr/>
          <p:nvPr/>
        </p:nvSpPr>
        <p:spPr>
          <a:xfrm>
            <a:off x="7546538" y="2446258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Non-spherical, irregular shapes</a:t>
            </a:r>
            <a:endParaRPr b="0" i="0" sz="1100" u="none" cap="none" strike="noStrike"/>
          </a:p>
        </p:txBody>
      </p:sp>
      <p:sp>
        <p:nvSpPr>
          <p:cNvPr id="130" name="Google Shape;130;p12"/>
          <p:cNvSpPr/>
          <p:nvPr/>
        </p:nvSpPr>
        <p:spPr>
          <a:xfrm>
            <a:off x="7546538" y="2683907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Varying cluster densities</a:t>
            </a:r>
            <a:endParaRPr b="0" i="0" sz="1100" u="none" cap="none" strike="noStrike"/>
          </a:p>
        </p:txBody>
      </p:sp>
      <p:sp>
        <p:nvSpPr>
          <p:cNvPr id="131" name="Google Shape;131;p12"/>
          <p:cNvSpPr/>
          <p:nvPr/>
        </p:nvSpPr>
        <p:spPr>
          <a:xfrm>
            <a:off x="7546538" y="2921556"/>
            <a:ext cx="6420326" cy="1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k is fundamentally wrong</a:t>
            </a:r>
            <a:endParaRPr b="0" i="0" sz="1100" u="none" cap="none" strike="noStrike"/>
          </a:p>
        </p:txBody>
      </p:sp>
      <p:pic>
        <p:nvPicPr>
          <p:cNvPr descr="preencoded.png" id="132" name="Google Shape;13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230" y="3430191"/>
            <a:ext cx="3270409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/>
          <p:nvPr/>
        </p:nvSpPr>
        <p:spPr>
          <a:xfrm>
            <a:off x="504230" y="6844665"/>
            <a:ext cx="2271593" cy="2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Customer Segmentation</a:t>
            </a:r>
            <a:endParaRPr b="0" i="0" sz="1600" u="none" cap="none" strike="noStrike"/>
          </a:p>
        </p:txBody>
      </p:sp>
      <p:sp>
        <p:nvSpPr>
          <p:cNvPr id="134" name="Google Shape;134;p12"/>
          <p:cNvSpPr/>
          <p:nvPr/>
        </p:nvSpPr>
        <p:spPr>
          <a:xfrm>
            <a:off x="504230" y="7200424"/>
            <a:ext cx="3270409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Group customers by purchasing patterns and preferences</a:t>
            </a:r>
            <a:endParaRPr b="0" i="0" sz="1100" u="none" cap="none" strike="noStrike"/>
          </a:p>
        </p:txBody>
      </p:sp>
      <p:pic>
        <p:nvPicPr>
          <p:cNvPr descr="preencoded.png" id="135" name="Google Shape;13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4661" y="3430191"/>
            <a:ext cx="3270528" cy="327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/>
          <p:nvPr/>
        </p:nvSpPr>
        <p:spPr>
          <a:xfrm>
            <a:off x="3954661" y="6844784"/>
            <a:ext cx="2071330" cy="2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Behavior Analysis</a:t>
            </a:r>
            <a:endParaRPr b="0" i="0" sz="1600" u="none" cap="none" strike="noStrike"/>
          </a:p>
        </p:txBody>
      </p:sp>
      <p:sp>
        <p:nvSpPr>
          <p:cNvPr id="137" name="Google Shape;137;p12"/>
          <p:cNvSpPr/>
          <p:nvPr/>
        </p:nvSpPr>
        <p:spPr>
          <a:xfrm>
            <a:off x="3954661" y="7200543"/>
            <a:ext cx="3270528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Identify distinct user interaction patterns and journeys</a:t>
            </a:r>
            <a:endParaRPr b="0" i="0" sz="1100" u="none" cap="none" strike="noStrike"/>
          </a:p>
        </p:txBody>
      </p:sp>
      <p:pic>
        <p:nvPicPr>
          <p:cNvPr descr="preencoded.png" id="138" name="Google Shape;13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5211" y="3430191"/>
            <a:ext cx="3270409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/>
          <p:nvPr/>
        </p:nvSpPr>
        <p:spPr>
          <a:xfrm>
            <a:off x="7405211" y="6844665"/>
            <a:ext cx="2071330" cy="2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Image Compression</a:t>
            </a:r>
            <a:endParaRPr b="0" i="0" sz="1600" u="none" cap="none" strike="noStrike"/>
          </a:p>
        </p:txBody>
      </p:sp>
      <p:sp>
        <p:nvSpPr>
          <p:cNvPr id="140" name="Google Shape;140;p12"/>
          <p:cNvSpPr/>
          <p:nvPr/>
        </p:nvSpPr>
        <p:spPr>
          <a:xfrm>
            <a:off x="7405211" y="7200424"/>
            <a:ext cx="3270409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Reduce color palettes while preserving visual quality</a:t>
            </a:r>
            <a:endParaRPr b="0" i="0" sz="1100" u="none" cap="none" strike="noStrike"/>
          </a:p>
        </p:txBody>
      </p:sp>
      <p:pic>
        <p:nvPicPr>
          <p:cNvPr descr="preencoded.png" id="141" name="Google Shape;14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55643" y="3430191"/>
            <a:ext cx="3270528" cy="327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10855643" y="6844784"/>
            <a:ext cx="2071330" cy="2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arcellus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EDA Discovery</a:t>
            </a:r>
            <a:endParaRPr b="0" i="0" sz="1600" u="none" cap="none" strike="noStrike"/>
          </a:p>
        </p:txBody>
      </p:sp>
      <p:sp>
        <p:nvSpPr>
          <p:cNvPr id="143" name="Google Shape;143;p12"/>
          <p:cNvSpPr/>
          <p:nvPr/>
        </p:nvSpPr>
        <p:spPr>
          <a:xfrm>
            <a:off x="10855643" y="7200543"/>
            <a:ext cx="3270528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Uncover hidden structure during initial data exploration</a:t>
            </a:r>
            <a:endParaRPr b="0" i="0" sz="1100" u="none" cap="none" strike="noStrike"/>
          </a:p>
        </p:txBody>
      </p:sp>
      <p:sp>
        <p:nvSpPr>
          <p:cNvPr id="144" name="Google Shape;144;p12"/>
          <p:cNvSpPr/>
          <p:nvPr/>
        </p:nvSpPr>
        <p:spPr>
          <a:xfrm>
            <a:off x="663528" y="7735027"/>
            <a:ext cx="13405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100"/>
              <a:buFont typeface="Montserrat"/>
              <a:buNone/>
            </a:pPr>
            <a:r>
              <a:rPr b="1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Final Takeaway:</a:t>
            </a: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K-Means is a powerful, efficient tool for discovering patterns—but it demands thoughtful application. Use it as part of a broader analytical strategy, not as an automatic solution. Understanding when </a:t>
            </a:r>
            <a:r>
              <a:rPr b="0" i="1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b="0" i="0" lang="en-US" sz="11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to use K-Means is just as important as knowing how to use it.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